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roximaNova-bold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font" Target="fonts/ProximaNova-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3.xml"/><Relationship Id="rId24" Type="http://schemas.openxmlformats.org/officeDocument/2006/relationships/font" Target="fonts/ProximaNova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New_Hampshire" TargetMode="External"/><Relationship Id="rId3" Type="http://schemas.openxmlformats.org/officeDocument/2006/relationships/hyperlink" Target="https://en.wikipedia.org/wiki/Poverty_in_the_United_States#cite_note-75" TargetMode="External"/><Relationship Id="rId4" Type="http://schemas.openxmlformats.org/officeDocument/2006/relationships/hyperlink" Target="https://en.wikipedia.org/wiki/Hawaii" TargetMode="External"/><Relationship Id="rId11" Type="http://schemas.openxmlformats.org/officeDocument/2006/relationships/hyperlink" Target="https://en.wikipedia.org/wiki/Mississippi" TargetMode="External"/><Relationship Id="rId10" Type="http://schemas.openxmlformats.org/officeDocument/2006/relationships/hyperlink" Target="https://en.wikipedia.org/wiki/Poverty_in_the_United_States#cite_note-SPM2016-51" TargetMode="External"/><Relationship Id="rId12" Type="http://schemas.openxmlformats.org/officeDocument/2006/relationships/hyperlink" Target="https://en.wikipedia.org/wiki/Poverty_in_the_United_States#cite_note-79" TargetMode="External"/><Relationship Id="rId9" Type="http://schemas.openxmlformats.org/officeDocument/2006/relationships/hyperlink" Target="https://en.wikipedia.org/wiki/Poverty_in_the_United_States#cite_note-78" TargetMode="External"/><Relationship Id="rId5" Type="http://schemas.openxmlformats.org/officeDocument/2006/relationships/hyperlink" Target="https://en.wikipedia.org/wiki/Maryland" TargetMode="External"/><Relationship Id="rId6" Type="http://schemas.openxmlformats.org/officeDocument/2006/relationships/hyperlink" Target="https://en.wikipedia.org/wiki/Minnesota" TargetMode="External"/><Relationship Id="rId7" Type="http://schemas.openxmlformats.org/officeDocument/2006/relationships/hyperlink" Target="https://en.wikipedia.org/wiki/Poverty_in_the_United_States#cite_note-76" TargetMode="External"/><Relationship Id="rId8" Type="http://schemas.openxmlformats.org/officeDocument/2006/relationships/hyperlink" Target="https://en.wikipedia.org/wiki/Poverty_in_the_United_States#cite_note-77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uskin.ucla.edu/race-place-of-birth-are-key-factors-in-americans-upward-mobility" TargetMode="External"/><Relationship Id="rId3" Type="http://schemas.openxmlformats.org/officeDocument/2006/relationships/hyperlink" Target="https://luskin.ucla.edu/race-place-of-birth-are-key-factors-in-americans-upward-mobility" TargetMode="External"/><Relationship Id="rId4" Type="http://schemas.openxmlformats.org/officeDocument/2006/relationships/hyperlink" Target="https://luskin.ucla.edu/race-place-of-birth-are-key-factors-in-americans-upward-mobility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portunityinsights.org/" TargetMode="External"/><Relationship Id="rId3" Type="http://schemas.openxmlformats.org/officeDocument/2006/relationships/hyperlink" Target="https://www.opportunityatlas.org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ensus.gov/newsroom/stories/poverty-awareness-month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overtyusa.org/data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Socioeconomic_mobility_in_the_United_States#/media/File:Going_up_or_down_advertisement.jp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Poverty_in_the_United_States#/media/File:Courses_Offered_in_Public_High_Schools,_by_School_Poverty_Level_(44720387415)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56765021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56765021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Census Bureau Data - https://en.wikipedia.org/wiki/Poverty_in_the_United_States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As of 2018, the state with the lowest poverty rate was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Hampshire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(7.6% poverty rate).</a:t>
            </a:r>
            <a:r>
              <a:rPr baseline="30000" lang="en" sz="14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[74]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Other states with low poverty rates in 2018 include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Hawaii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(8.8% poverty rate),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Maryland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(9.0% poverty rate), and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Minnesota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(9.6% poverty rate).</a:t>
            </a:r>
            <a:r>
              <a:rPr baseline="30000" lang="en" sz="14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[75]</a:t>
            </a:r>
            <a:r>
              <a:rPr baseline="30000" lang="en" sz="14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[76]</a:t>
            </a:r>
            <a:r>
              <a:rPr baseline="30000" lang="en" sz="14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[77]</a:t>
            </a:r>
            <a:r>
              <a:rPr baseline="30000" lang="en" sz="14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[51]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Among U.S. states, </a:t>
            </a:r>
            <a:r>
              <a:rPr lang="en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Mississippi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had the highest poverty rate in 2018 (19.7% poverty rate), followed by Louisiana (18.65%), New Mexico (18.55%) and West Virginia (17.10%).</a:t>
            </a:r>
            <a:r>
              <a:rPr baseline="30000" lang="en" sz="14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[78]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56765021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56765021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chances of </a:t>
            </a:r>
            <a:r>
              <a:rPr lang="en"/>
              <a:t>having</a:t>
            </a:r>
            <a:r>
              <a:rPr lang="en"/>
              <a:t> social interactions with people who make </a:t>
            </a:r>
            <a:r>
              <a:rPr lang="en"/>
              <a:t>more</a:t>
            </a:r>
            <a:r>
              <a:rPr lang="en"/>
              <a:t> </a:t>
            </a:r>
            <a:r>
              <a:rPr lang="en"/>
              <a:t>money</a:t>
            </a:r>
            <a:r>
              <a:rPr lang="en"/>
              <a:t> than you? The more connected you are to people with higher income, the better your chances of moving up.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56765021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d56765021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Intergenerational income elasticities for nine developed countries (showing the fraction of children from poor families who grow up to be poor adults)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56765021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56765021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https://luskin.ucla.edu/race-place-of-birth-are-key-factors-in-americans-upward-mobility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Children are less likely to earn more than their parents as adults if they are Black or grow up in the South, according to a new study</a:t>
            </a:r>
            <a:endParaRPr sz="1450">
              <a:solidFill>
                <a:schemeClr val="hlink"/>
              </a:solidFill>
              <a:highlight>
                <a:srgbClr val="FFFFFF"/>
              </a:highlight>
              <a:uFill>
                <a:noFill/>
              </a:uFill>
              <a:latin typeface="Proxima Nova"/>
              <a:ea typeface="Proxima Nova"/>
              <a:cs typeface="Proxima Nova"/>
              <a:sym typeface="Proxima Nova"/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56765021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56765021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https://www.businessinsider.com/income-inequality-upward-mobility-map-us-2018-2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56765021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56765021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https://opportunityinsights.org/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https://www.opportunityatlas.org/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56765021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56765021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what? What did they learn?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567650212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d56765021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5676502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5676502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https://www.census.gov/newsroom/stories/poverty-awareness-month.html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https://www.bloomberg.com/news/articles/2021-04-20/u-s-poverty-rate-rose-to-pandemic-high-ahead-of-new-stimulus?leadSource=uverify%20wall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56765021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5676502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https://www.povertyusa.org/data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darker the color the greater the level of poverty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5676502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5676502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56765021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56765021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https://www.pewtrusts.org/en/research-and-analysis/video/2011/economic-mobility-and-the-american-dream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56765021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d56765021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https://en.wikipedia.org/wiki/Socioeconomic_mobility_in_the_United_States#/media/File:Going_up_or_down_advertisement.jpg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how each person is portrayed. The purpose of this ad was to promote a </a:t>
            </a:r>
            <a:r>
              <a:rPr lang="en"/>
              <a:t>vocational</a:t>
            </a:r>
            <a:r>
              <a:rPr lang="en"/>
              <a:t> school - a “guarantee” of financial </a:t>
            </a:r>
            <a:r>
              <a:rPr lang="en"/>
              <a:t>independence</a:t>
            </a:r>
            <a:r>
              <a:rPr lang="en"/>
              <a:t> in an age of huge income disparty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56765021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56765021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Census Bureau Data - https://en.wikipedia.org/wiki/Educational_attainment_in_the_United_States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56765021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56765021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https://en.wikipedia.org/wiki/Educational_attainment_in_the_United_States#/media/File:Education-2013.png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56765021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56765021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https://en.wikipedia.org/wiki/Poverty_in_the_United_States#/media/File:Courses_Offered_in_Public_High_Schools,_by_School_Poverty_Level_(44720387415).jpg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poor, you have less access to courses which could help you get into college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lREfO8-Vta-5o28KMUWrI_a4qkhVkfm/view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Poverty and Economic </a:t>
            </a:r>
            <a:r>
              <a:rPr lang="en"/>
              <a:t>Mobility</a:t>
            </a:r>
            <a:r>
              <a:rPr lang="en"/>
              <a:t> in the US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live in the “land of opportunity”?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1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Factors for Poverty &amp; Social Mobility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75" y="820950"/>
            <a:ext cx="7720182" cy="41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1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Factors for Poverty &amp; Social Mobility</a:t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25" y="722275"/>
            <a:ext cx="7622459" cy="41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1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Mobility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75" y="722275"/>
            <a:ext cx="5334461" cy="41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1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Mobility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63" y="881063"/>
            <a:ext cx="804862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1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Mobility - another look</a:t>
            </a:r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175" y="888100"/>
            <a:ext cx="666750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29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latin typeface="Calibri"/>
                <a:ea typeface="Calibri"/>
                <a:cs typeface="Calibri"/>
                <a:sym typeface="Calibri"/>
              </a:rPr>
              <a:t>Social Mobility - you tell me</a:t>
            </a:r>
            <a:endParaRPr b="1" sz="27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- it is your turn to dive into the data and tell me what you see!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explore the Opportunity Atlas to discover where the opportunities are - how much is our success in life dependent upon where we live, where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go to school, what we do, and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look like?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000" y="587400"/>
            <a:ext cx="3160261" cy="39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11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find out?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872925"/>
            <a:ext cx="3999900" cy="41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“Democracy is not just a word that measures racial justice; racial justice is also a solution, a driver for major improvement in our democracy itself…”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Rashaad Robinson,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president of Color of Change, the nation’s largest racial justice organization  - from the Miller Center’s Democracy Biennial</a:t>
            </a:r>
            <a:endParaRPr/>
          </a:p>
        </p:txBody>
      </p:sp>
      <p:sp>
        <p:nvSpPr>
          <p:cNvPr id="149" name="Google Shape;149;p28"/>
          <p:cNvSpPr txBox="1"/>
          <p:nvPr>
            <p:ph idx="2" type="body"/>
          </p:nvPr>
        </p:nvSpPr>
        <p:spPr>
          <a:xfrm>
            <a:off x="4832400" y="392275"/>
            <a:ext cx="3999900" cy="41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Neither is it just a word that measures social mobility or numbers of people living in poverty.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So, how do we make sure that more people </a:t>
            </a:r>
            <a:r>
              <a:rPr lang="en" sz="1700">
                <a:solidFill>
                  <a:schemeClr val="dk1"/>
                </a:solidFill>
              </a:rPr>
              <a:t>have</a:t>
            </a:r>
            <a:r>
              <a:rPr lang="en" sz="1700">
                <a:solidFill>
                  <a:schemeClr val="dk1"/>
                </a:solidFill>
              </a:rPr>
              <a:t> access to economic opportunity? How do we eliminate the barriers the barriers of race, gender, nationality, religion, &amp; poverty to ensure all Americans have access to our democracy?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IT IS YOUR TURN!!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10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a city planner!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682000"/>
            <a:ext cx="3999900" cy="42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You have been selected to serve as a planner to upgrade a community that is suffering from extreme poverty.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Your team will address the following areas of concern: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Education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Unemployment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Poverty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Green space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Positive activities for the youth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You MUST include your community members in the decision making process.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102975"/>
            <a:ext cx="4527601" cy="255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4458600" y="3975125"/>
            <a:ext cx="4297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</a:rPr>
              <a:t>Make your community a land of </a:t>
            </a:r>
            <a:r>
              <a:rPr b="1" lang="en" sz="1500">
                <a:solidFill>
                  <a:srgbClr val="073763"/>
                </a:solidFill>
              </a:rPr>
              <a:t>opportunity</a:t>
            </a:r>
            <a:r>
              <a:rPr b="1" lang="en" sz="1500">
                <a:solidFill>
                  <a:srgbClr val="073763"/>
                </a:solidFill>
              </a:rPr>
              <a:t>! </a:t>
            </a:r>
            <a:endParaRPr b="1" sz="15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4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Let’s start with some definitions…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017725"/>
            <a:ext cx="4260300" cy="3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POVERTY?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official poverty rate in 2021 was 11.6 percent, with 37.9 million people in poverty. Neither the rate nor the number in poverty was significantly different from 2020.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Income inequality grew in 2021 (first time since 2011) by 1.2%.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Federal Poverty Level for a family of 4 in 2022 was - $27,750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97000"/>
            <a:ext cx="4267200" cy="258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6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Poverty in 2019?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500" y="829700"/>
            <a:ext cx="6334050" cy="41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89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some definitions…</a:t>
            </a:r>
            <a:endParaRPr/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445100" y="762575"/>
            <a:ext cx="4387200" cy="40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ECONOMIC MOBILITY?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someone’s economic well-being changes over time, usually in matters related to income and is connected to the opportunities afforded the individual.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economic mobility is more easily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understood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looked at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geographically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(by community, state, region) or by demographics.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other drivers of economic mobility in America?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63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89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economic </a:t>
            </a:r>
            <a:r>
              <a:rPr lang="en"/>
              <a:t>mobility</a:t>
            </a:r>
            <a:r>
              <a:rPr lang="en"/>
              <a:t> work?</a:t>
            </a:r>
            <a:endParaRPr/>
          </a:p>
        </p:txBody>
      </p:sp>
      <p:pic>
        <p:nvPicPr>
          <p:cNvPr id="81" name="Google Shape;81;p17" title="4. Economic Mobility &amp; the American Dream _ Pew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775" y="834400"/>
            <a:ext cx="7246445" cy="40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67150" y="203300"/>
            <a:ext cx="90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 of social mobility is NOT new - this ad is from 1916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638" y="843150"/>
            <a:ext cx="5866714" cy="40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1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Factors for Poverty &amp; Social Mobility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00" y="794100"/>
            <a:ext cx="7817175" cy="38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20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Education Matter?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75" y="776000"/>
            <a:ext cx="7298606" cy="40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20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Education Matter?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8400"/>
            <a:ext cx="8839200" cy="39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26C19D6CEB842BAE52E382A9837FB" ma:contentTypeVersion="10" ma:contentTypeDescription="Create a new document." ma:contentTypeScope="" ma:versionID="51f5209d560fdc4e441e96545263e97f">
  <xsd:schema xmlns:xsd="http://www.w3.org/2001/XMLSchema" xmlns:xs="http://www.w3.org/2001/XMLSchema" xmlns:p="http://schemas.microsoft.com/office/2006/metadata/properties" xmlns:ns2="df3412ef-948d-46d4-8bd7-a2ed407af709" xmlns:ns3="0a4b1ca4-3d96-49b5-a972-3784b7409a50" targetNamespace="http://schemas.microsoft.com/office/2006/metadata/properties" ma:root="true" ma:fieldsID="b6f657ccddcecd9aff29db01f300dd7e" ns2:_="" ns3:_="">
    <xsd:import namespace="df3412ef-948d-46d4-8bd7-a2ed407af709"/>
    <xsd:import namespace="0a4b1ca4-3d96-49b5-a972-3784b7409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12ef-948d-46d4-8bd7-a2ed407a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b1ca4-3d96-49b5-a972-3784b7409a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5e4f40-e94b-4d8a-a6fa-e31f62c6e814}" ma:internalName="TaxCatchAll" ma:showField="CatchAllData" ma:web="0a4b1ca4-3d96-49b5-a972-3784b7409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3412ef-948d-46d4-8bd7-a2ed407af709">
      <Terms xmlns="http://schemas.microsoft.com/office/infopath/2007/PartnerControls"/>
    </lcf76f155ced4ddcb4097134ff3c332f>
    <TaxCatchAll xmlns="0a4b1ca4-3d96-49b5-a972-3784b7409a50" xsi:nil="true"/>
  </documentManagement>
</p:properties>
</file>

<file path=customXml/itemProps1.xml><?xml version="1.0" encoding="utf-8"?>
<ds:datastoreItem xmlns:ds="http://schemas.openxmlformats.org/officeDocument/2006/customXml" ds:itemID="{AE781153-8703-4955-9622-BA9757FC81CA}"/>
</file>

<file path=customXml/itemProps2.xml><?xml version="1.0" encoding="utf-8"?>
<ds:datastoreItem xmlns:ds="http://schemas.openxmlformats.org/officeDocument/2006/customXml" ds:itemID="{FAF470E4-3573-4BED-A0CE-86E19294A980}"/>
</file>

<file path=customXml/itemProps3.xml><?xml version="1.0" encoding="utf-8"?>
<ds:datastoreItem xmlns:ds="http://schemas.openxmlformats.org/officeDocument/2006/customXml" ds:itemID="{42B23FC8-94D9-4DF2-BC78-F98FBCFC801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0x010100D3526C19D6CEB842BAE52E382A9837FB</vt:lpwstr>
  </property>
</Properties>
</file>